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56"/>
  </p:notesMasterIdLst>
  <p:sldIdLst>
    <p:sldId id="256" r:id="rId3"/>
    <p:sldId id="258" r:id="rId4"/>
    <p:sldId id="445" r:id="rId5"/>
    <p:sldId id="324" r:id="rId6"/>
    <p:sldId id="463" r:id="rId7"/>
    <p:sldId id="446" r:id="rId8"/>
    <p:sldId id="260" r:id="rId9"/>
    <p:sldId id="464" r:id="rId10"/>
    <p:sldId id="486" r:id="rId11"/>
    <p:sldId id="450" r:id="rId12"/>
    <p:sldId id="478" r:id="rId13"/>
    <p:sldId id="474" r:id="rId14"/>
    <p:sldId id="504" r:id="rId15"/>
    <p:sldId id="503" r:id="rId16"/>
    <p:sldId id="505" r:id="rId17"/>
    <p:sldId id="510" r:id="rId18"/>
    <p:sldId id="508" r:id="rId19"/>
    <p:sldId id="465" r:id="rId20"/>
    <p:sldId id="509" r:id="rId21"/>
    <p:sldId id="511" r:id="rId22"/>
    <p:sldId id="466" r:id="rId23"/>
    <p:sldId id="506" r:id="rId24"/>
    <p:sldId id="470" r:id="rId25"/>
    <p:sldId id="507" r:id="rId26"/>
    <p:sldId id="454" r:id="rId27"/>
    <p:sldId id="475" r:id="rId28"/>
    <p:sldId id="476" r:id="rId29"/>
    <p:sldId id="477" r:id="rId30"/>
    <p:sldId id="479" r:id="rId31"/>
    <p:sldId id="512" r:id="rId32"/>
    <p:sldId id="513" r:id="rId33"/>
    <p:sldId id="514" r:id="rId34"/>
    <p:sldId id="515" r:id="rId35"/>
    <p:sldId id="457" r:id="rId36"/>
    <p:sldId id="516" r:id="rId37"/>
    <p:sldId id="491" r:id="rId38"/>
    <p:sldId id="480" r:id="rId39"/>
    <p:sldId id="522" r:id="rId40"/>
    <p:sldId id="523" r:id="rId41"/>
    <p:sldId id="521" r:id="rId42"/>
    <p:sldId id="524" r:id="rId43"/>
    <p:sldId id="529" r:id="rId44"/>
    <p:sldId id="518" r:id="rId45"/>
    <p:sldId id="525" r:id="rId46"/>
    <p:sldId id="526" r:id="rId47"/>
    <p:sldId id="527" r:id="rId48"/>
    <p:sldId id="519" r:id="rId49"/>
    <p:sldId id="278" r:id="rId50"/>
    <p:sldId id="460" r:id="rId51"/>
    <p:sldId id="461" r:id="rId52"/>
    <p:sldId id="462" r:id="rId53"/>
    <p:sldId id="283" r:id="rId54"/>
    <p:sldId id="25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9673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58BA-836F-BC49-B4AB-2F651FE7823D}" type="datetimeFigureOut">
              <a:rPr lang="en-GB" smtClean="0"/>
              <a:t>19/11/2023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E70CA-A5C4-4144-9ECF-3B0EB122AE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1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fd1287d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fd1287d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93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1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0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34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5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11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084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691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30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b2138ed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b2138ed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29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150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926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092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397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730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51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969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39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dirty="0">
              <a:effectLst/>
              <a:latin typeface="Oxygen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5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44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532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118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201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978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14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9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40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38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351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9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4567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280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598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0266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647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46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6695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E70CA-A5C4-4144-9ECF-3B0EB122AE73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316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21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72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1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4AAF-D93D-456E-8E80-FC8E5C8F7B6A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68284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901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2518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c74e016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c74e016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5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4AAF-D93D-456E-8E80-FC8E5C8F7B6A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987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4AAF-D93D-456E-8E80-FC8E5C8F7B6A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853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74AAF-D93D-456E-8E80-FC8E5C8F7B6A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2F76-C609-A506-1CC5-748B38AF0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94064-CEE4-5830-5B96-D31A7B9A4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71E39-784C-E7E5-BA63-50F24CA0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88D32-5938-D571-B0D4-5F6A5023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1763-9D1D-4598-AAEE-24425359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526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5BDA-983E-942A-0001-11737003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3F79F-D755-BD14-7C5D-D5B871726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025D-9A7C-F93B-B94B-FD81DEEF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39C40-12E9-07ED-1FEC-E21679FC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84CC-B911-9F3B-8FF7-CF30ADB0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487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B123F-D918-73F4-CE32-A027D0A74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9522-90F3-1319-0261-FC2E44467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8B87-A2D2-EBC0-9394-A58B218B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63091-C3E9-6C3A-75EE-C803B287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06F01-05EA-88A0-0028-9C0B0719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919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68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9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9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35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9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86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5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DC8B-8707-DDB2-860B-8945F0EB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03A4-AF3A-5348-1099-FE35908B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C0B9E-FDDB-7BFB-9DA7-106F70C3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74AC3-AB68-8233-E087-DB382253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A67C2-4698-6098-7EAB-36287088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9242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68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0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9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4397-C95A-A21C-B71D-F79236EB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A3CEC-4189-66A6-2950-20BEE649A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7D814-A8E5-A7BB-E97A-25E756C1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5C879-E4AF-49DE-4DBC-A7630236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071FB-675F-D763-FA2C-9581B6DF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095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EAFC-3335-F36E-226E-083D9C9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81765-DDBE-A02D-7E35-710708803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F4D81-CFD5-3BCA-5A7D-687F80AC8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500ED-2AE0-CE9F-7533-0B0F0C95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8F01C-1AAE-C964-EC78-F01B654E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58608-7028-33D4-BB0E-ABD91136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814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3AFC-EA27-9E76-EFC8-1FF23533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34DF-6E6D-4D53-3A12-3871A5B80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7453-339C-1F21-7236-697CFBB7E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1ABF6-E8AF-5B0F-12E0-8900DC1A7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2B753-EB59-9209-FB3D-8B7F846D7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385B5-B2BE-EBB0-D60E-31E01C0D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E930D-FE56-EA5A-25FA-E9BE70AC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6AA45-4CC4-D0B1-A653-67877B8A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436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F1A0-899D-25C8-831E-FC93DA57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EC33F-C08E-4D4F-DD27-E2E4A5C1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23ADB-5DF2-AD5C-19EC-21F1923B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0D6E8-9DFF-CD53-D3A5-443BAF70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537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FE868-24BB-1BE5-80B7-5004F3BF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3F156-1269-15D1-0791-EC1B6786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D2868-9B96-3866-FA87-D85404B9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96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F46A-8E6E-FA66-91D2-47D98E0B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6185-4A87-0B8A-7CC3-E77F05DF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1A06F-34D0-969D-E266-747D1541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86F89-491F-9B1B-E39A-5637BB7D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22F0B-BE86-40F9-1975-E358AC71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E503B-0603-BE2A-2718-1D6E8D47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278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464B-73CC-79BB-0BBA-15EF5D89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DF4E5-A62E-3519-EC2F-DE7872E31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2521B-A2F0-B303-FCDD-9F12AAF0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7EA80-9CE5-10F2-CA7B-774372F0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91221-1E53-ECC0-DE39-D1DA88C8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78EA2-F88E-B9BE-AB70-AB3A8EED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67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59DE2-1FB8-1E79-02F5-38F64CEA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6850A-8735-BEA6-FE84-923AE872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5DFEA-7C54-6E0A-E509-894F55CAA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5ADB-D434-472A-A05E-5688A20A8DA3}" type="datetimeFigureOut">
              <a:rPr lang="en-DE" smtClean="0"/>
              <a:t>11/19/2023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0E64-C96C-EA1C-5DF1-0CD6F47DA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68BFD-CFED-6CA6-FA86-06CB7CCCD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89C0-6DC7-462B-BC3E-F7417074E0A9}" type="slidenum">
              <a:rPr lang="en-DE" smtClean="0"/>
              <a:t>‹#›</a:t>
            </a:fld>
            <a:endParaRPr lang="en-DE"/>
          </a:p>
        </p:txBody>
      </p:sp>
      <p:pic>
        <p:nvPicPr>
          <p:cNvPr id="7" name="Google Shape;130;p25">
            <a:extLst>
              <a:ext uri="{FF2B5EF4-FFF2-40B4-BE49-F238E27FC236}">
                <a16:creationId xmlns:a16="http://schemas.microsoft.com/office/drawing/2014/main" id="{2063424D-9758-2644-9BAF-0FB66DC83BB2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02875"/>
            <a:ext cx="1335224" cy="95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67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9575" y="5401998"/>
            <a:ext cx="1780299" cy="12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457233" y="387767"/>
            <a:ext cx="5829200" cy="379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933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ADHD &amp; Productivity Course</a:t>
            </a: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</a:pPr>
            <a:r>
              <a:rPr lang="en-GB" sz="2933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Dr. James Brown</a:t>
            </a: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1100"/>
            </a:pPr>
            <a:r>
              <a:rPr lang="en-GB" sz="2933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Week 4</a:t>
            </a: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1100"/>
            </a:pPr>
            <a:r>
              <a:rPr lang="en-GB" sz="2933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Session begins at 6pm</a:t>
            </a: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2933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5446233" y="5526285"/>
            <a:ext cx="3440000" cy="114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Follow us!</a:t>
            </a:r>
            <a:endParaRPr sz="2933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@seedtalks</a:t>
            </a:r>
            <a:endParaRPr sz="2933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5">
            <a:alphaModFix/>
          </a:blip>
          <a:srcRect l="34613" r="34579"/>
          <a:stretch/>
        </p:blipFill>
        <p:spPr>
          <a:xfrm>
            <a:off x="5613251" y="6162518"/>
            <a:ext cx="435299" cy="41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4684-5163-5FD2-3308-3B400C74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endParaRPr lang="en-DE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7A3DE-47E9-F9EA-2F74-CF5724EAA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3377"/>
            <a:ext cx="9144000" cy="1655762"/>
          </a:xfrm>
        </p:spPr>
        <p:txBody>
          <a:bodyPr>
            <a:noAutofit/>
          </a:bodyPr>
          <a:lstStyle/>
          <a:p>
            <a:r>
              <a:rPr lang="en-US" sz="6000" b="1" dirty="0"/>
              <a:t>Discussion</a:t>
            </a:r>
            <a:r>
              <a:rPr lang="en-US" sz="6000" b="1" dirty="0">
                <a:solidFill>
                  <a:schemeClr val="bg1"/>
                </a:solidFill>
              </a:rPr>
              <a:t> 1. </a:t>
            </a:r>
          </a:p>
          <a:p>
            <a:endParaRPr lang="en-US" sz="2800" b="1" dirty="0"/>
          </a:p>
          <a:p>
            <a:r>
              <a:rPr lang="en-US" sz="6000" b="1" dirty="0">
                <a:solidFill>
                  <a:schemeClr val="bg1"/>
                </a:solidFill>
              </a:rPr>
              <a:t>Why are we distractible and what are distractions?</a:t>
            </a: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7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The Most common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Internet: 41%,</a:t>
            </a:r>
          </a:p>
          <a:p>
            <a:r>
              <a:rPr lang="en-GB" dirty="0"/>
              <a:t>Gossip: 39%,</a:t>
            </a:r>
          </a:p>
          <a:p>
            <a:r>
              <a:rPr lang="en-GB" dirty="0"/>
              <a:t>Social media: 37%,</a:t>
            </a:r>
          </a:p>
          <a:p>
            <a:r>
              <a:rPr lang="en-GB" dirty="0"/>
              <a:t>Co-workers: 27%,</a:t>
            </a:r>
          </a:p>
          <a:p>
            <a:r>
              <a:rPr lang="en-GB" dirty="0"/>
              <a:t>Smoke breaks or snack breaks: 27%,</a:t>
            </a:r>
          </a:p>
          <a:p>
            <a:r>
              <a:rPr lang="en-GB" dirty="0"/>
              <a:t>Emails: 26%,</a:t>
            </a:r>
          </a:p>
          <a:p>
            <a:r>
              <a:rPr lang="en-GB" dirty="0"/>
              <a:t>Meetings: 24%,</a:t>
            </a:r>
          </a:p>
          <a:p>
            <a:r>
              <a:rPr lang="en-GB" dirty="0"/>
              <a:t>Noisy co-workers: 20%.</a:t>
            </a:r>
          </a:p>
          <a:p>
            <a:r>
              <a:rPr lang="en-GB" dirty="0"/>
              <a:t>Sitting in a cubicle: 9%.</a:t>
            </a:r>
          </a:p>
        </p:txBody>
      </p:sp>
    </p:spTree>
    <p:extLst>
      <p:ext uri="{BB962C8B-B14F-4D97-AF65-F5344CB8AC3E}">
        <p14:creationId xmlns:p14="http://schemas.microsoft.com/office/powerpoint/2010/main" val="65405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5B5BE-8C1E-0C6B-8989-5F6D70213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1" y="4090104"/>
            <a:ext cx="4966312" cy="16002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2060"/>
                </a:solidFill>
                <a:latin typeface="+mn-lt"/>
              </a:rPr>
              <a:t>Write your answer in the chat…</a:t>
            </a:r>
            <a:endParaRPr lang="en-DE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D779ED-0E1E-23AD-6AF8-E4FB6B18A97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61028" y="4229100"/>
            <a:ext cx="3932238" cy="2796574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CD9A1-5805-C782-2575-5FE9B6667056}"/>
              </a:ext>
            </a:extLst>
          </p:cNvPr>
          <p:cNvSpPr txBox="1"/>
          <p:nvPr/>
        </p:nvSpPr>
        <p:spPr>
          <a:xfrm>
            <a:off x="836611" y="673784"/>
            <a:ext cx="56084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1</a:t>
            </a: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External distractions</a:t>
            </a:r>
            <a:b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What are your digital distractions?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hand holding a phone with icons around it&#10;&#10;Description automatically generated">
            <a:extLst>
              <a:ext uri="{FF2B5EF4-FFF2-40B4-BE49-F238E27FC236}">
                <a16:creationId xmlns:a16="http://schemas.microsoft.com/office/drawing/2014/main" id="{95282098-7C48-4333-DE2A-1EF454FE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40" y="918227"/>
            <a:ext cx="470916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5B5BE-8C1E-0C6B-8989-5F6D70213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1" y="4090104"/>
            <a:ext cx="4966312" cy="16002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2060"/>
                </a:solidFill>
                <a:latin typeface="+mn-lt"/>
              </a:rPr>
              <a:t>Write your answer in the chat…</a:t>
            </a:r>
            <a:endParaRPr lang="en-DE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D779ED-0E1E-23AD-6AF8-E4FB6B18A97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61028" y="4229100"/>
            <a:ext cx="3932238" cy="2796574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CD9A1-5805-C782-2575-5FE9B6667056}"/>
              </a:ext>
            </a:extLst>
          </p:cNvPr>
          <p:cNvSpPr txBox="1"/>
          <p:nvPr/>
        </p:nvSpPr>
        <p:spPr>
          <a:xfrm>
            <a:off x="836611" y="673784"/>
            <a:ext cx="56084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1b.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External distractions</a:t>
            </a:r>
            <a:b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What are your physical distractions?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urple outline of a living room&#10;&#10;Description automatically generated">
            <a:extLst>
              <a:ext uri="{FF2B5EF4-FFF2-40B4-BE49-F238E27FC236}">
                <a16:creationId xmlns:a16="http://schemas.microsoft.com/office/drawing/2014/main" id="{B05DA847-2944-0B40-A90D-E3EAA72D6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568" y="1118178"/>
            <a:ext cx="4002462" cy="400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5B5BE-8C1E-0C6B-8989-5F6D70213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11" y="4090104"/>
            <a:ext cx="4966312" cy="16002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2060"/>
                </a:solidFill>
                <a:latin typeface="+mn-lt"/>
              </a:rPr>
              <a:t>Write your answer in the chat…</a:t>
            </a:r>
            <a:endParaRPr lang="en-DE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D779ED-0E1E-23AD-6AF8-E4FB6B18A97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61028" y="4229100"/>
            <a:ext cx="3932238" cy="2796574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CD9A1-5805-C782-2575-5FE9B6667056}"/>
              </a:ext>
            </a:extLst>
          </p:cNvPr>
          <p:cNvSpPr txBox="1"/>
          <p:nvPr/>
        </p:nvSpPr>
        <p:spPr>
          <a:xfrm>
            <a:off x="836611" y="673784"/>
            <a:ext cx="56084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1c.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External distractions</a:t>
            </a:r>
            <a:b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What are your internal distractions?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urple and black thought bubbles&#10;&#10;Description automatically generated with medium confidence">
            <a:extLst>
              <a:ext uri="{FF2B5EF4-FFF2-40B4-BE49-F238E27FC236}">
                <a16:creationId xmlns:a16="http://schemas.microsoft.com/office/drawing/2014/main" id="{C9109821-C133-E3E1-2FD2-42A1F3AF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40" y="673784"/>
            <a:ext cx="4531736" cy="45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4684-5163-5FD2-3308-3B400C74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endParaRPr lang="en-DE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7A3DE-47E9-F9EA-2F74-CF5724EA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chemeClr val="bg1"/>
                </a:solidFill>
              </a:rPr>
              <a:t>ADHD and Distractions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1143000" indent="-1143000">
              <a:buFont typeface="+mj-lt"/>
              <a:buAutoNum type="arabicPeriod"/>
            </a:pPr>
            <a:r>
              <a:rPr lang="en-GB" sz="3600" b="1" dirty="0"/>
              <a:t>E</a:t>
            </a:r>
            <a:r>
              <a:rPr lang="en-GB" sz="3600" b="1" dirty="0">
                <a:solidFill>
                  <a:schemeClr val="bg1"/>
                </a:solidFill>
              </a:rPr>
              <a:t>xternal distractions.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</a:rPr>
              <a:t>Internal distractions</a:t>
            </a:r>
          </a:p>
          <a:p>
            <a:pPr lvl="2"/>
            <a:r>
              <a:rPr lang="en-GB" sz="2800" b="1" dirty="0">
                <a:solidFill>
                  <a:schemeClr val="bg1"/>
                </a:solidFill>
              </a:rPr>
              <a:t>Unwanted intrusive thoughts.</a:t>
            </a:r>
          </a:p>
          <a:p>
            <a:pPr lvl="2"/>
            <a:r>
              <a:rPr lang="en-GB" sz="2800" b="1" dirty="0"/>
              <a:t>S</a:t>
            </a:r>
            <a:r>
              <a:rPr lang="en-GB" sz="2800" b="1" dirty="0">
                <a:solidFill>
                  <a:schemeClr val="bg1"/>
                </a:solidFill>
              </a:rPr>
              <a:t>pontaneous mind-wandering</a:t>
            </a:r>
          </a:p>
          <a:p>
            <a:pPr lvl="2"/>
            <a:endParaRPr lang="en-GB" sz="2800" b="1" dirty="0"/>
          </a:p>
          <a:p>
            <a:pPr marL="914400" lvl="2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Q – which is the strongest?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4684-5163-5FD2-3308-3B400C74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endParaRPr lang="en-DE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7A3DE-47E9-F9EA-2F74-CF5724EAA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6163"/>
            <a:ext cx="9144000" cy="1655762"/>
          </a:xfrm>
        </p:spPr>
        <p:txBody>
          <a:bodyPr>
            <a:noAutofit/>
          </a:bodyPr>
          <a:lstStyle/>
          <a:p>
            <a:endParaRPr lang="en-US" sz="4000" b="1" dirty="0"/>
          </a:p>
          <a:p>
            <a:r>
              <a:rPr lang="en-US" sz="8000" b="1" dirty="0">
                <a:solidFill>
                  <a:schemeClr val="bg1"/>
                </a:solidFill>
              </a:rPr>
              <a:t>External </a:t>
            </a:r>
            <a:r>
              <a:rPr lang="en-US" sz="8000" b="1" dirty="0"/>
              <a:t>D</a:t>
            </a:r>
            <a:r>
              <a:rPr lang="en-US" sz="8000" b="1" dirty="0">
                <a:solidFill>
                  <a:schemeClr val="bg1"/>
                </a:solidFill>
              </a:rPr>
              <a:t>istractions</a:t>
            </a:r>
          </a:p>
          <a:p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6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Dopamine</a:t>
            </a:r>
          </a:p>
        </p:txBody>
      </p:sp>
      <p:pic>
        <p:nvPicPr>
          <p:cNvPr id="9" name="Picture 8" descr="A white drawing of a chemical structure&#10;&#10;Description automatically generated">
            <a:extLst>
              <a:ext uri="{FF2B5EF4-FFF2-40B4-BE49-F238E27FC236}">
                <a16:creationId xmlns:a16="http://schemas.microsoft.com/office/drawing/2014/main" id="{7C0372BC-BCB5-4B84-5DB6-D74129172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A5F6B-D43A-D988-8BC2-DA2AF853E813}"/>
              </a:ext>
            </a:extLst>
          </p:cNvPr>
          <p:cNvSpPr txBox="1"/>
          <p:nvPr/>
        </p:nvSpPr>
        <p:spPr>
          <a:xfrm>
            <a:off x="1722120" y="5181600"/>
            <a:ext cx="8987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Q – is dopamine seeking always about ‘a rush’?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01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Reward-Based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Anything more ‘rewarding’ than your task.</a:t>
            </a:r>
          </a:p>
          <a:p>
            <a:r>
              <a:rPr lang="en-GB" sz="3600" b="1" dirty="0"/>
              <a:t>Usually immediate, not aversive. </a:t>
            </a:r>
            <a:endParaRPr lang="en-GB" sz="3600" b="1" i="0" dirty="0">
              <a:effectLst/>
            </a:endParaRPr>
          </a:p>
          <a:p>
            <a:endParaRPr lang="en-GB" sz="3600" b="1" i="0" dirty="0">
              <a:effectLst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510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937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External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i="0" dirty="0">
                <a:effectLst/>
              </a:rPr>
              <a:t>      Immediate		</a:t>
            </a:r>
            <a:r>
              <a:rPr lang="en-GB" sz="4400" b="1" dirty="0"/>
              <a:t>                 </a:t>
            </a:r>
            <a:r>
              <a:rPr lang="en-GB" sz="4400" b="1" i="0" dirty="0">
                <a:effectLst/>
              </a:rPr>
              <a:t>Aversive</a:t>
            </a:r>
          </a:p>
          <a:p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11296-306B-A6FD-0252-4E5404FBA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370" y="2263794"/>
            <a:ext cx="3139440" cy="3139440"/>
          </a:xfrm>
          <a:prstGeom prst="rect">
            <a:avLst/>
          </a:prstGeom>
        </p:spPr>
      </p:pic>
      <p:pic>
        <p:nvPicPr>
          <p:cNvPr id="7" name="Picture 6" descr="A white cell phone with a black background&#10;&#10;Description automatically generated">
            <a:extLst>
              <a:ext uri="{FF2B5EF4-FFF2-40B4-BE49-F238E27FC236}">
                <a16:creationId xmlns:a16="http://schemas.microsoft.com/office/drawing/2014/main" id="{864DB890-1FA1-37D6-5AFF-26AB944D3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340" y="2296408"/>
            <a:ext cx="3437820" cy="3437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8F8BD-BD61-6693-CC48-2EA93CA920F0}"/>
              </a:ext>
            </a:extLst>
          </p:cNvPr>
          <p:cNvSpPr txBox="1"/>
          <p:nvPr/>
        </p:nvSpPr>
        <p:spPr>
          <a:xfrm>
            <a:off x="2604125" y="6054179"/>
            <a:ext cx="7561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 – which one of these is dopamine based?</a:t>
            </a:r>
          </a:p>
        </p:txBody>
      </p:sp>
    </p:spTree>
    <p:extLst>
      <p:ext uri="{BB962C8B-B14F-4D97-AF65-F5344CB8AC3E}">
        <p14:creationId xmlns:p14="http://schemas.microsoft.com/office/powerpoint/2010/main" val="332930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spcFirstLastPara="1" wrap="square" lIns="91433" tIns="45700" rIns="91433" bIns="45700" anchor="b" anchorCtr="0">
            <a:normAutofit/>
          </a:bodyPr>
          <a:lstStyle/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55" y="212804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Sensory Stimulation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A5F6B-D43A-D988-8BC2-DA2AF853E813}"/>
              </a:ext>
            </a:extLst>
          </p:cNvPr>
          <p:cNvSpPr txBox="1"/>
          <p:nvPr/>
        </p:nvSpPr>
        <p:spPr>
          <a:xfrm>
            <a:off x="655320" y="5120640"/>
            <a:ext cx="108806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 – what external sensory stimuli can immediately distract you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and white illustration of a brain and five senses&#10;&#10;Description automatically generated">
            <a:extLst>
              <a:ext uri="{FF2B5EF4-FFF2-40B4-BE49-F238E27FC236}">
                <a16:creationId xmlns:a16="http://schemas.microsoft.com/office/drawing/2014/main" id="{B329D00F-209E-8D89-BAB2-E511A6AC2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280" y="1173480"/>
            <a:ext cx="409956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Our brains lack an appropriate ‘filter’</a:t>
            </a:r>
          </a:p>
        </p:txBody>
      </p:sp>
      <p:pic>
        <p:nvPicPr>
          <p:cNvPr id="7" name="Picture 6" descr="A white line drawing of a wall with arrows&#10;&#10;Description automatically generated">
            <a:extLst>
              <a:ext uri="{FF2B5EF4-FFF2-40B4-BE49-F238E27FC236}">
                <a16:creationId xmlns:a16="http://schemas.microsoft.com/office/drawing/2014/main" id="{ADA1E885-6784-BD26-9DF7-948A27D5E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1386840"/>
            <a:ext cx="534924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4684-5163-5FD2-3308-3B400C74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endParaRPr lang="en-DE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7A3DE-47E9-F9EA-2F74-CF5724EAA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6163"/>
            <a:ext cx="9144000" cy="1655762"/>
          </a:xfrm>
        </p:spPr>
        <p:txBody>
          <a:bodyPr>
            <a:noAutofit/>
          </a:bodyPr>
          <a:lstStyle/>
          <a:p>
            <a:endParaRPr lang="en-US" sz="4000" b="1" dirty="0"/>
          </a:p>
          <a:p>
            <a:r>
              <a:rPr lang="en-US" sz="8000" b="1" dirty="0"/>
              <a:t>Inte</a:t>
            </a:r>
            <a:r>
              <a:rPr lang="en-US" sz="8000" b="1" dirty="0">
                <a:solidFill>
                  <a:schemeClr val="bg1"/>
                </a:solidFill>
              </a:rPr>
              <a:t>rnal </a:t>
            </a:r>
            <a:r>
              <a:rPr lang="en-US" sz="8000" b="1" dirty="0"/>
              <a:t>D</a:t>
            </a:r>
            <a:r>
              <a:rPr lang="en-US" sz="8000" b="1" dirty="0">
                <a:solidFill>
                  <a:schemeClr val="bg1"/>
                </a:solidFill>
              </a:rPr>
              <a:t>istractions</a:t>
            </a:r>
          </a:p>
          <a:p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3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Internal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2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/>
              <a:t>Mind wandering           Racing thoughts</a:t>
            </a:r>
            <a:endParaRPr lang="en-GB" sz="7200" b="1" dirty="0"/>
          </a:p>
          <a:p>
            <a:pPr marL="0" indent="0">
              <a:buNone/>
            </a:pPr>
            <a:endParaRPr lang="en-GB" sz="4800" b="1" dirty="0"/>
          </a:p>
          <a:p>
            <a:endParaRPr lang="en-GB" sz="3200" b="1" i="0" dirty="0">
              <a:effectLst/>
            </a:endParaRPr>
          </a:p>
          <a:p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7EF2D-A5AF-77E3-639F-67A595B78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00" y="2597963"/>
            <a:ext cx="3579000" cy="3579000"/>
          </a:xfrm>
          <a:prstGeom prst="rect">
            <a:avLst/>
          </a:prstGeom>
        </p:spPr>
      </p:pic>
      <p:pic>
        <p:nvPicPr>
          <p:cNvPr id="9" name="Picture 8" descr="A white line drawing of a head with a brain in the middle&#10;&#10;Description automatically generated">
            <a:extLst>
              <a:ext uri="{FF2B5EF4-FFF2-40B4-BE49-F238E27FC236}">
                <a16:creationId xmlns:a16="http://schemas.microsoft.com/office/drawing/2014/main" id="{91E3D7F9-FFD6-ECDD-097A-817AB2172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40" y="2597963"/>
            <a:ext cx="33832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Lack of ‘inhibitory control’</a:t>
            </a:r>
            <a:endParaRPr lang="en-GB" sz="6600" b="1" dirty="0"/>
          </a:p>
          <a:p>
            <a:endParaRPr lang="en-GB" sz="2000" b="1" i="0" dirty="0">
              <a:effectLst/>
            </a:endParaRPr>
          </a:p>
          <a:p>
            <a:endParaRPr lang="en-GB" sz="2000" dirty="0"/>
          </a:p>
        </p:txBody>
      </p:sp>
      <p:pic>
        <p:nvPicPr>
          <p:cNvPr id="5" name="Picture 4" descr="A red and white stop sign&#10;&#10;Description automatically generated">
            <a:extLst>
              <a:ext uri="{FF2B5EF4-FFF2-40B4-BE49-F238E27FC236}">
                <a16:creationId xmlns:a16="http://schemas.microsoft.com/office/drawing/2014/main" id="{2E54C6FE-69CD-3C51-4A62-D0806434E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26670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CD9A1-5805-C782-2575-5FE9B6667056}"/>
              </a:ext>
            </a:extLst>
          </p:cNvPr>
          <p:cNvSpPr txBox="1"/>
          <p:nvPr/>
        </p:nvSpPr>
        <p:spPr>
          <a:xfrm>
            <a:off x="799305" y="1089690"/>
            <a:ext cx="105933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</a:t>
            </a: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break…</a:t>
            </a:r>
            <a:endParaRPr kumimoji="0" lang="en-DE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ue figure with one leg bent&#10;&#10;Description automatically generated">
            <a:extLst>
              <a:ext uri="{FF2B5EF4-FFF2-40B4-BE49-F238E27FC236}">
                <a16:creationId xmlns:a16="http://schemas.microsoft.com/office/drawing/2014/main" id="{AB81B416-90AB-3B3C-F653-842CD4D57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743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9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5B5BE-8C1E-0C6B-8989-5F6D70213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934" y="3429000"/>
            <a:ext cx="4966312" cy="16002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2060"/>
                </a:solidFill>
                <a:latin typeface="+mn-lt"/>
              </a:rPr>
              <a:t>Write your answer in the chat…</a:t>
            </a:r>
            <a:endParaRPr lang="en-DE" sz="32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D779ED-0E1E-23AD-6AF8-E4FB6B18A97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78148" y="3789578"/>
            <a:ext cx="3932238" cy="2796574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CD9A1-5805-C782-2575-5FE9B6667056}"/>
              </a:ext>
            </a:extLst>
          </p:cNvPr>
          <p:cNvSpPr txBox="1"/>
          <p:nvPr/>
        </p:nvSpPr>
        <p:spPr>
          <a:xfrm>
            <a:off x="836611" y="673784"/>
            <a:ext cx="56084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</a:t>
            </a: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b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How does distractibility impct you?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hand holding a phone with icons around it&#10;&#10;Description automatically generated">
            <a:extLst>
              <a:ext uri="{FF2B5EF4-FFF2-40B4-BE49-F238E27FC236}">
                <a16:creationId xmlns:a16="http://schemas.microsoft.com/office/drawing/2014/main" id="{B566BDF7-AD7C-9439-1053-1E5048055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25880"/>
            <a:ext cx="452628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Impact of Distractibility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Reduced Productivity.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u="sng" dirty="0"/>
              <a:t>Difficulty in Organisation.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Strained Relationships.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Safety Concerns.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Academic and Career Challenges.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u="sng" dirty="0"/>
              <a:t>Stress and Anxiety.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u="sng" dirty="0"/>
              <a:t>Procrastination.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Financial Consequences.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Impaired Driving Skills.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u="sng" dirty="0"/>
              <a:t>QoL.</a:t>
            </a:r>
          </a:p>
        </p:txBody>
      </p:sp>
    </p:spTree>
    <p:extLst>
      <p:ext uri="{BB962C8B-B14F-4D97-AF65-F5344CB8AC3E}">
        <p14:creationId xmlns:p14="http://schemas.microsoft.com/office/powerpoint/2010/main" val="422371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Distractibility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b="1" dirty="0"/>
              <a:t>In general population…</a:t>
            </a:r>
          </a:p>
          <a:p>
            <a:pPr marL="0" indent="0">
              <a:buNone/>
            </a:pPr>
            <a:endParaRPr lang="en-GB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68905-1688-2BD7-A927-EB35DFBE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082" y="2394192"/>
            <a:ext cx="3334349" cy="3334349"/>
          </a:xfrm>
          <a:prstGeom prst="rect">
            <a:avLst/>
          </a:prstGeom>
        </p:spPr>
      </p:pic>
      <p:pic>
        <p:nvPicPr>
          <p:cNvPr id="7" name="Picture 6" descr="A stopwatch with a number on it&#10;&#10;Description automatically generated">
            <a:extLst>
              <a:ext uri="{FF2B5EF4-FFF2-40B4-BE49-F238E27FC236}">
                <a16:creationId xmlns:a16="http://schemas.microsoft.com/office/drawing/2014/main" id="{A96E26EC-F51A-F0CB-2E97-7787D2A7B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028" y="2322641"/>
            <a:ext cx="3246343" cy="32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6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Distractions and Working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Poorer working memory leads to a lower ability to avoid distractions. </a:t>
            </a:r>
          </a:p>
        </p:txBody>
      </p:sp>
      <p:pic>
        <p:nvPicPr>
          <p:cNvPr id="5" name="Picture 4" descr="A white paper with a curled corner&#10;&#10;Description automatically generated">
            <a:extLst>
              <a:ext uri="{FF2B5EF4-FFF2-40B4-BE49-F238E27FC236}">
                <a16:creationId xmlns:a16="http://schemas.microsoft.com/office/drawing/2014/main" id="{82CA6436-2FF0-B064-F8A6-BDA0D671E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93" y="2394858"/>
            <a:ext cx="3481614" cy="3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4684-5163-5FD2-3308-3B400C74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endParaRPr lang="en-DE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7A3DE-47E9-F9EA-2F74-CF5724EAA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7702"/>
            <a:ext cx="9144000" cy="165576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WEEK 4. Managing Distractions.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November 20</a:t>
            </a:r>
            <a:r>
              <a:rPr lang="en-US" sz="2800" b="1" baseline="30000" dirty="0">
                <a:solidFill>
                  <a:srgbClr val="002060"/>
                </a:solidFill>
              </a:rPr>
              <a:t>th</a:t>
            </a:r>
            <a:r>
              <a:rPr lang="en-US" sz="2800" b="1" dirty="0">
                <a:solidFill>
                  <a:srgbClr val="002060"/>
                </a:solidFill>
              </a:rPr>
              <a:t> 2023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Dr James Brown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A8754E-AC73-A4D9-93BD-12356BC99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1" b="27179"/>
          <a:stretch/>
        </p:blipFill>
        <p:spPr>
          <a:xfrm>
            <a:off x="0" y="96346"/>
            <a:ext cx="3082636" cy="15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4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Distractions and Time Blindness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/>
              <a:t>Time blindness (mostly perception of time) is exacerbated by distractions. </a:t>
            </a:r>
          </a:p>
        </p:txBody>
      </p:sp>
      <p:pic>
        <p:nvPicPr>
          <p:cNvPr id="4" name="Picture 3" descr="A stopwatch with a number on it&#10;&#10;Description automatically generated">
            <a:extLst>
              <a:ext uri="{FF2B5EF4-FFF2-40B4-BE49-F238E27FC236}">
                <a16:creationId xmlns:a16="http://schemas.microsoft.com/office/drawing/2014/main" id="{C670849C-7740-A728-6246-9355E7A3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43" y="3269698"/>
            <a:ext cx="1765886" cy="1765886"/>
          </a:xfrm>
          <a:prstGeom prst="rect">
            <a:avLst/>
          </a:prstGeom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12787867-CB96-FDBD-0E60-60F23FF09298}"/>
              </a:ext>
            </a:extLst>
          </p:cNvPr>
          <p:cNvSpPr/>
          <p:nvPr/>
        </p:nvSpPr>
        <p:spPr>
          <a:xfrm>
            <a:off x="3341915" y="3735729"/>
            <a:ext cx="1295400" cy="1151957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white cell phone with a black background&#10;&#10;Description automatically generated">
            <a:extLst>
              <a:ext uri="{FF2B5EF4-FFF2-40B4-BE49-F238E27FC236}">
                <a16:creationId xmlns:a16="http://schemas.microsoft.com/office/drawing/2014/main" id="{47707B53-90DD-15F5-8602-DB3ABB4ED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68" y="3200220"/>
            <a:ext cx="2222974" cy="2222974"/>
          </a:xfrm>
          <a:prstGeom prst="rect">
            <a:avLst/>
          </a:prstGeom>
        </p:spPr>
      </p:pic>
      <p:sp>
        <p:nvSpPr>
          <p:cNvPr id="7" name="Equals 6">
            <a:extLst>
              <a:ext uri="{FF2B5EF4-FFF2-40B4-BE49-F238E27FC236}">
                <a16:creationId xmlns:a16="http://schemas.microsoft.com/office/drawing/2014/main" id="{882EC172-7D62-1AB2-8B62-4EC1E2F1B6A8}"/>
              </a:ext>
            </a:extLst>
          </p:cNvPr>
          <p:cNvSpPr/>
          <p:nvPr/>
        </p:nvSpPr>
        <p:spPr>
          <a:xfrm>
            <a:off x="6977742" y="3866357"/>
            <a:ext cx="1382486" cy="82538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A74DD-F239-062E-4FEF-DCBBC226C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224" y="3316416"/>
            <a:ext cx="2258033" cy="22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3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Multi-tasking and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Many of us can multi-task…</a:t>
            </a:r>
          </a:p>
          <a:p>
            <a:r>
              <a:rPr lang="en-GB" sz="3600" b="1" dirty="0"/>
              <a:t>Initially might help, but then…. Nope!</a:t>
            </a:r>
          </a:p>
          <a:p>
            <a:r>
              <a:rPr lang="en-GB" sz="3600" b="1" dirty="0"/>
              <a:t>But it increases distractibility, decreases productivity </a:t>
            </a:r>
            <a:r>
              <a:rPr lang="en-GB" sz="3600" b="1" i="1" u="sng" dirty="0"/>
              <a:t>and IQ!</a:t>
            </a:r>
          </a:p>
        </p:txBody>
      </p:sp>
    </p:spTree>
    <p:extLst>
      <p:ext uri="{BB962C8B-B14F-4D97-AF65-F5344CB8AC3E}">
        <p14:creationId xmlns:p14="http://schemas.microsoft.com/office/powerpoint/2010/main" val="3267972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Stress and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Distraction soothes anxiety (initially)</a:t>
            </a:r>
          </a:p>
          <a:p>
            <a:r>
              <a:rPr lang="en-GB" sz="3600" b="1" dirty="0"/>
              <a:t>Long-term, it drives anxiety and stress.</a:t>
            </a:r>
          </a:p>
        </p:txBody>
      </p:sp>
    </p:spTree>
    <p:extLst>
      <p:ext uri="{BB962C8B-B14F-4D97-AF65-F5344CB8AC3E}">
        <p14:creationId xmlns:p14="http://schemas.microsoft.com/office/powerpoint/2010/main" val="2082056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Distractions and Procrastination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Distractions fuel procrastination…</a:t>
            </a:r>
          </a:p>
        </p:txBody>
      </p:sp>
    </p:spTree>
    <p:extLst>
      <p:ext uri="{BB962C8B-B14F-4D97-AF65-F5344CB8AC3E}">
        <p14:creationId xmlns:p14="http://schemas.microsoft.com/office/powerpoint/2010/main" val="3114608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CD9A1-5805-C782-2575-5FE9B6667056}"/>
              </a:ext>
            </a:extLst>
          </p:cNvPr>
          <p:cNvSpPr txBox="1"/>
          <p:nvPr/>
        </p:nvSpPr>
        <p:spPr>
          <a:xfrm>
            <a:off x="601185" y="1409730"/>
            <a:ext cx="10593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</a:t>
            </a:r>
            <a:r>
              <a:rPr kumimoji="0" lang="de-DE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break…</a:t>
            </a:r>
            <a:endParaRPr kumimoji="0" lang="en-DE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up with a heart shaped teabag&#10;&#10;Description automatically generated">
            <a:extLst>
              <a:ext uri="{FF2B5EF4-FFF2-40B4-BE49-F238E27FC236}">
                <a16:creationId xmlns:a16="http://schemas.microsoft.com/office/drawing/2014/main" id="{7A72DE17-FA0F-D5A2-DD4E-24451215F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1336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1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E5B5BE-8C1E-0C6B-8989-5F6D70213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934" y="3429000"/>
            <a:ext cx="4966312" cy="16002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2060"/>
                </a:solidFill>
                <a:latin typeface="+mn-lt"/>
              </a:rPr>
              <a:t>Write your answer in the chat…</a:t>
            </a:r>
            <a:endParaRPr lang="en-DE" sz="32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D779ED-0E1E-23AD-6AF8-E4FB6B18A97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78148" y="3789578"/>
            <a:ext cx="3932238" cy="2796574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6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CD9A1-5805-C782-2575-5FE9B6667056}"/>
              </a:ext>
            </a:extLst>
          </p:cNvPr>
          <p:cNvSpPr txBox="1"/>
          <p:nvPr/>
        </p:nvSpPr>
        <p:spPr>
          <a:xfrm>
            <a:off x="836611" y="673784"/>
            <a:ext cx="56084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</a:t>
            </a: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3</a:t>
            </a: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b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de-DE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>
                <a:solidFill>
                  <a:srgbClr val="002060"/>
                </a:solidFill>
                <a:latin typeface="Calibri" panose="020F0502020204030204"/>
              </a:rPr>
              <a:t>How can we manage our distractions?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hand holding a phone with icons around it&#10;&#10;Description automatically generated">
            <a:extLst>
              <a:ext uri="{FF2B5EF4-FFF2-40B4-BE49-F238E27FC236}">
                <a16:creationId xmlns:a16="http://schemas.microsoft.com/office/drawing/2014/main" id="{B566BDF7-AD7C-9439-1053-1E5048055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25880"/>
            <a:ext cx="452628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latin typeface="+mn-lt"/>
              </a:rPr>
              <a:t>Environment is EVERYTHING!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E6E34-4E1F-CAF1-FCA6-A8C3148A25DF}"/>
              </a:ext>
            </a:extLst>
          </p:cNvPr>
          <p:cNvSpPr txBox="1"/>
          <p:nvPr/>
        </p:nvSpPr>
        <p:spPr>
          <a:xfrm>
            <a:off x="4235234" y="4996542"/>
            <a:ext cx="3721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Well, almost everything</a:t>
            </a:r>
          </a:p>
        </p:txBody>
      </p:sp>
    </p:spTree>
    <p:extLst>
      <p:ext uri="{BB962C8B-B14F-4D97-AF65-F5344CB8AC3E}">
        <p14:creationId xmlns:p14="http://schemas.microsoft.com/office/powerpoint/2010/main" val="3244280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Your Environment Matters…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47701-B7CB-A8F8-8718-3CB4AB2B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256" y="1176690"/>
            <a:ext cx="2830287" cy="2830287"/>
          </a:xfrm>
          <a:prstGeom prst="rect">
            <a:avLst/>
          </a:prstGeom>
        </p:spPr>
      </p:pic>
      <p:pic>
        <p:nvPicPr>
          <p:cNvPr id="9" name="Picture 8" descr="A group of people in a triangle shape&#10;&#10;Description automatically generated">
            <a:extLst>
              <a:ext uri="{FF2B5EF4-FFF2-40B4-BE49-F238E27FC236}">
                <a16:creationId xmlns:a16="http://schemas.microsoft.com/office/drawing/2014/main" id="{603AA148-1DC9-E58B-446A-07DE4C91A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842" y="1176690"/>
            <a:ext cx="3068529" cy="3068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542FBF-3A78-A8F8-C1BF-128D66793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800" y="4086944"/>
            <a:ext cx="2636743" cy="2636743"/>
          </a:xfrm>
          <a:prstGeom prst="rect">
            <a:avLst/>
          </a:prstGeom>
        </p:spPr>
      </p:pic>
      <p:pic>
        <p:nvPicPr>
          <p:cNvPr id="13" name="Picture 12" descr="A square window with four windows&#10;&#10;Description automatically generated">
            <a:extLst>
              <a:ext uri="{FF2B5EF4-FFF2-40B4-BE49-F238E27FC236}">
                <a16:creationId xmlns:a16="http://schemas.microsoft.com/office/drawing/2014/main" id="{903593BC-DE4B-34A2-4C7A-B93055227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286" y="4265358"/>
            <a:ext cx="2279914" cy="22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92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1. Workplace/workstation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Q – what does your workstation look more like?</a:t>
            </a:r>
          </a:p>
        </p:txBody>
      </p:sp>
      <p:pic>
        <p:nvPicPr>
          <p:cNvPr id="5" name="Picture 4" descr="A computer on a table&#10;&#10;Description automatically generated">
            <a:extLst>
              <a:ext uri="{FF2B5EF4-FFF2-40B4-BE49-F238E27FC236}">
                <a16:creationId xmlns:a16="http://schemas.microsoft.com/office/drawing/2014/main" id="{97C33332-DC63-D091-AA39-A6577E11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56" y="2843571"/>
            <a:ext cx="3386620" cy="3386620"/>
          </a:xfrm>
          <a:prstGeom prst="rect">
            <a:avLst/>
          </a:prstGeom>
        </p:spPr>
      </p:pic>
      <p:pic>
        <p:nvPicPr>
          <p:cNvPr id="7" name="Picture 6" descr="A desk with a fan and books on it&#10;&#10;Description automatically generated">
            <a:extLst>
              <a:ext uri="{FF2B5EF4-FFF2-40B4-BE49-F238E27FC236}">
                <a16:creationId xmlns:a16="http://schemas.microsoft.com/office/drawing/2014/main" id="{B863E783-0685-5909-1E3E-622A2A44E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725" y="2743200"/>
            <a:ext cx="3433763" cy="3433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75365-6A32-EC94-9CC8-E5B4B140BCF7}"/>
              </a:ext>
            </a:extLst>
          </p:cNvPr>
          <p:cNvSpPr txBox="1"/>
          <p:nvPr/>
        </p:nvSpPr>
        <p:spPr>
          <a:xfrm>
            <a:off x="838200" y="3004457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3D775-C2A0-5856-D074-FD7579788E65}"/>
              </a:ext>
            </a:extLst>
          </p:cNvPr>
          <p:cNvSpPr txBox="1"/>
          <p:nvPr/>
        </p:nvSpPr>
        <p:spPr>
          <a:xfrm>
            <a:off x="6273732" y="3004457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08626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1. Workplace/workstation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053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200" b="1" dirty="0"/>
              <a:t>Right location (if possible).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b="1" dirty="0"/>
              <a:t>Limit clutter and choose motivational personalisation.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b="1" dirty="0"/>
              <a:t>Desk layout (everything in reach).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b="1" dirty="0"/>
              <a:t>Comfort.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b="1" dirty="0"/>
              <a:t>Limits screens.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b="1" dirty="0"/>
              <a:t>Close window blinds/curtains.</a:t>
            </a:r>
          </a:p>
          <a:p>
            <a:pPr marL="742950" indent="-742950">
              <a:buFont typeface="+mj-lt"/>
              <a:buAutoNum type="arabicPeriod"/>
            </a:pPr>
            <a:endParaRPr lang="en-GB" sz="3600" b="1" dirty="0"/>
          </a:p>
          <a:p>
            <a:pPr marL="742950" indent="-742950">
              <a:buFont typeface="+mj-lt"/>
              <a:buAutoNum type="arabicPeriod"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1804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0AE28A-6159-8376-20E5-CC908EE65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71088"/>
              </p:ext>
            </p:extLst>
          </p:nvPr>
        </p:nvGraphicFramePr>
        <p:xfrm>
          <a:off x="0" y="1"/>
          <a:ext cx="12192000" cy="6979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639">
                  <a:extLst>
                    <a:ext uri="{9D8B030D-6E8A-4147-A177-3AD203B41FA5}">
                      <a16:colId xmlns:a16="http://schemas.microsoft.com/office/drawing/2014/main" val="2166009605"/>
                    </a:ext>
                  </a:extLst>
                </a:gridCol>
                <a:gridCol w="5683123">
                  <a:extLst>
                    <a:ext uri="{9D8B030D-6E8A-4147-A177-3AD203B41FA5}">
                      <a16:colId xmlns:a16="http://schemas.microsoft.com/office/drawing/2014/main" val="1078918308"/>
                    </a:ext>
                  </a:extLst>
                </a:gridCol>
                <a:gridCol w="5100238">
                  <a:extLst>
                    <a:ext uri="{9D8B030D-6E8A-4147-A177-3AD203B41FA5}">
                      <a16:colId xmlns:a16="http://schemas.microsoft.com/office/drawing/2014/main" val="1650410269"/>
                    </a:ext>
                  </a:extLst>
                </a:gridCol>
              </a:tblGrid>
              <a:tr h="3755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Week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Topic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Information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481253"/>
                  </a:ext>
                </a:extLst>
              </a:tr>
              <a:tr h="10092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1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Understanding ADHD </a:t>
                      </a:r>
                      <a:br>
                        <a:rPr lang="en-GB" sz="2400" b="1" u="none" strike="noStrike" dirty="0">
                          <a:effectLst/>
                        </a:rPr>
                      </a:br>
                      <a:r>
                        <a:rPr lang="en-GB" sz="2400" b="1" u="none" strike="noStrike" dirty="0">
                          <a:effectLst/>
                        </a:rPr>
                        <a:t>and motivation.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Why does ADHD create a barrier to </a:t>
                      </a:r>
                      <a:br>
                        <a:rPr lang="en-GB" sz="1600" b="1" u="none" strike="noStrike" dirty="0">
                          <a:effectLst/>
                        </a:rPr>
                      </a:br>
                      <a:r>
                        <a:rPr lang="en-GB" sz="1600" b="1" u="none" strike="noStrike" dirty="0">
                          <a:effectLst/>
                        </a:rPr>
                        <a:t>productivity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370755"/>
                  </a:ext>
                </a:extLst>
              </a:tr>
              <a:tr h="1197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2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Tackling procrastination </a:t>
                      </a:r>
                      <a:br>
                        <a:rPr lang="en-GB" sz="2400" b="1" u="none" strike="noStrike" dirty="0">
                          <a:effectLst/>
                        </a:rPr>
                      </a:br>
                      <a:r>
                        <a:rPr lang="en-GB" sz="2400" b="1" u="none" strike="noStrike" dirty="0">
                          <a:effectLst/>
                        </a:rPr>
                        <a:t>and perfectionism.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How to start to accept that </a:t>
                      </a:r>
                      <a:br>
                        <a:rPr lang="en-GB" sz="1600" b="1" u="none" strike="noStrike" dirty="0">
                          <a:effectLst/>
                        </a:rPr>
                      </a:br>
                      <a:r>
                        <a:rPr lang="en-GB" sz="1600" b="1" u="none" strike="noStrike" dirty="0">
                          <a:effectLst/>
                        </a:rPr>
                        <a:t>perfection is a barrier to progress, and takling </a:t>
                      </a:r>
                      <a:br>
                        <a:rPr lang="en-GB" sz="1600" b="1" u="none" strike="noStrike" dirty="0">
                          <a:effectLst/>
                        </a:rPr>
                      </a:br>
                      <a:r>
                        <a:rPr lang="en-GB" sz="1600" b="1" u="none" strike="noStrike" dirty="0">
                          <a:effectLst/>
                        </a:rPr>
                        <a:t>the sources of procrastination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4985497"/>
                  </a:ext>
                </a:extLst>
              </a:tr>
              <a:tr h="10840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3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Engaging with and completing tasks.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Understanding why 'starting' and finishing' can </a:t>
                      </a:r>
                      <a:br>
                        <a:rPr lang="en-GB" sz="1600" b="1" u="none" strike="noStrike" dirty="0">
                          <a:effectLst/>
                        </a:rPr>
                      </a:br>
                      <a:r>
                        <a:rPr lang="en-GB" sz="1600" b="1" u="none" strike="noStrike" dirty="0">
                          <a:effectLst/>
                        </a:rPr>
                        <a:t>be an issue, and discussing approaches to tackle this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864407"/>
                  </a:ext>
                </a:extLst>
              </a:tr>
              <a:tr h="1197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4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Managing your distractions.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How to create a work environment that removes </a:t>
                      </a:r>
                      <a:br>
                        <a:rPr lang="en-GB" sz="1600" b="1" u="none" strike="noStrike" dirty="0">
                          <a:effectLst/>
                        </a:rPr>
                      </a:br>
                      <a:r>
                        <a:rPr lang="en-GB" sz="1600" b="1" u="none" strike="noStrike" dirty="0">
                          <a:effectLst/>
                        </a:rPr>
                        <a:t>unnecessary distractions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463781"/>
                  </a:ext>
                </a:extLst>
              </a:tr>
              <a:tr h="1197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5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Building routines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Developing routines for the start pf day, work activities and end of day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23800"/>
                  </a:ext>
                </a:extLst>
              </a:tr>
              <a:tr h="798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u="none" strike="noStrike" dirty="0">
                          <a:effectLst/>
                        </a:rPr>
                        <a:t>6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Managing stress and burnout.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Stress and burnout impact productivity. </a:t>
                      </a:r>
                      <a:br>
                        <a:rPr lang="en-GB" sz="1600" b="1" u="none" strike="noStrike" dirty="0">
                          <a:effectLst/>
                        </a:rPr>
                      </a:br>
                      <a:r>
                        <a:rPr lang="en-GB" sz="1600" b="1" u="none" strike="noStrike" dirty="0">
                          <a:effectLst/>
                        </a:rPr>
                        <a:t>How can we prevent this?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375103"/>
                  </a:ext>
                </a:extLst>
              </a:tr>
            </a:tbl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EEAB564D-8F3E-2679-AC00-D85C12EB93F9}"/>
              </a:ext>
            </a:extLst>
          </p:cNvPr>
          <p:cNvSpPr/>
          <p:nvPr/>
        </p:nvSpPr>
        <p:spPr>
          <a:xfrm>
            <a:off x="0" y="4171516"/>
            <a:ext cx="12192000" cy="121534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96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2. Colleagues.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D28F2-2C42-1CB0-BDB3-ABC1238F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72" y="1589315"/>
            <a:ext cx="3951514" cy="3951514"/>
          </a:xfrm>
          <a:prstGeom prst="rect">
            <a:avLst/>
          </a:prstGeom>
        </p:spPr>
      </p:pic>
      <p:pic>
        <p:nvPicPr>
          <p:cNvPr id="7" name="Picture 6" descr="A white line drawing of a mail&#10;&#10;Description automatically generated">
            <a:extLst>
              <a:ext uri="{FF2B5EF4-FFF2-40B4-BE49-F238E27FC236}">
                <a16:creationId xmlns:a16="http://schemas.microsoft.com/office/drawing/2014/main" id="{C8F6F440-5054-5CCA-B239-BDB357F6A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571" y="1114992"/>
            <a:ext cx="4221257" cy="42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82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2. Colleagues – Office based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6FC42-AC2A-B65C-3066-D85ACA42D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443" y="1690688"/>
            <a:ext cx="3279000" cy="3279000"/>
          </a:xfrm>
          <a:prstGeom prst="rect">
            <a:avLst/>
          </a:prstGeom>
        </p:spPr>
      </p:pic>
      <p:pic>
        <p:nvPicPr>
          <p:cNvPr id="9" name="Picture 8" descr="A white and black striped sign&#10;&#10;Description automatically generated">
            <a:extLst>
              <a:ext uri="{FF2B5EF4-FFF2-40B4-BE49-F238E27FC236}">
                <a16:creationId xmlns:a16="http://schemas.microsoft.com/office/drawing/2014/main" id="{B9F73A1C-41EA-7647-F5CC-CEEDC5D13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886" y="2242173"/>
            <a:ext cx="2683971" cy="2683971"/>
          </a:xfrm>
          <a:prstGeom prst="rect">
            <a:avLst/>
          </a:prstGeom>
        </p:spPr>
      </p:pic>
      <p:pic>
        <p:nvPicPr>
          <p:cNvPr id="13" name="Picture 12" descr="A white headphones on a black background&#10;&#10;Description automatically generated">
            <a:extLst>
              <a:ext uri="{FF2B5EF4-FFF2-40B4-BE49-F238E27FC236}">
                <a16:creationId xmlns:a16="http://schemas.microsoft.com/office/drawing/2014/main" id="{8E031E32-C063-9194-3CF2-D007CEDB3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143" y="2149928"/>
            <a:ext cx="2993571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4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2. Colleagues – electronic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BFE93-0778-D2C5-9C32-A92526C74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386" y="1789500"/>
            <a:ext cx="3279000" cy="3279000"/>
          </a:xfrm>
          <a:prstGeom prst="rect">
            <a:avLst/>
          </a:prstGeom>
        </p:spPr>
      </p:pic>
      <p:pic>
        <p:nvPicPr>
          <p:cNvPr id="5" name="Picture 4" descr="A white line drawing of a mail&#10;&#10;Description automatically generated">
            <a:extLst>
              <a:ext uri="{FF2B5EF4-FFF2-40B4-BE49-F238E27FC236}">
                <a16:creationId xmlns:a16="http://schemas.microsoft.com/office/drawing/2014/main" id="{BDBB7FBD-A129-23A8-3E63-05B32CD20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074" y="1927736"/>
            <a:ext cx="3507042" cy="3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99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3. Digital</a:t>
            </a:r>
          </a:p>
        </p:txBody>
      </p:sp>
      <p:pic>
        <p:nvPicPr>
          <p:cNvPr id="5" name="Picture 4" descr="A white line drawing of a computer&#10;&#10;Description automatically generated">
            <a:extLst>
              <a:ext uri="{FF2B5EF4-FFF2-40B4-BE49-F238E27FC236}">
                <a16:creationId xmlns:a16="http://schemas.microsoft.com/office/drawing/2014/main" id="{C195C49B-E3E9-F484-1FE9-85CF096A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343" y="63137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97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3. Digital -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StayFocusd (Chrome Extension).</a:t>
            </a:r>
          </a:p>
          <a:p>
            <a:r>
              <a:rPr lang="en-GB" sz="3600" b="1" dirty="0"/>
              <a:t>Cold Turkey.</a:t>
            </a:r>
          </a:p>
          <a:p>
            <a:r>
              <a:rPr lang="en-GB" sz="3600" b="1" dirty="0"/>
              <a:t>Freedom.</a:t>
            </a:r>
          </a:p>
          <a:p>
            <a:r>
              <a:rPr lang="en-GB" sz="3600" b="1" dirty="0"/>
              <a:t>Focus@Will.</a:t>
            </a:r>
          </a:p>
          <a:p>
            <a:r>
              <a:rPr lang="en-GB" sz="3600" b="1" dirty="0"/>
              <a:t>RescueTime.</a:t>
            </a:r>
          </a:p>
          <a:p>
            <a:r>
              <a:rPr lang="en-GB" sz="3600" b="1" dirty="0"/>
              <a:t>Lazar Focus (Microsoft).</a:t>
            </a:r>
          </a:p>
        </p:txBody>
      </p:sp>
    </p:spTree>
    <p:extLst>
      <p:ext uri="{BB962C8B-B14F-4D97-AF65-F5344CB8AC3E}">
        <p14:creationId xmlns:p14="http://schemas.microsoft.com/office/powerpoint/2010/main" val="3191993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3. Digital - 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Forest.</a:t>
            </a:r>
          </a:p>
          <a:p>
            <a:r>
              <a:rPr lang="en-GB" sz="3600" b="1" dirty="0"/>
              <a:t>Flipd.</a:t>
            </a:r>
          </a:p>
          <a:p>
            <a:r>
              <a:rPr lang="en-GB" sz="3600" b="1" dirty="0"/>
              <a:t>AppBlock.</a:t>
            </a:r>
          </a:p>
          <a:p>
            <a:r>
              <a:rPr lang="en-GB" sz="3600" b="1" dirty="0"/>
              <a:t>Freedom (mobile version).</a:t>
            </a:r>
          </a:p>
          <a:p>
            <a:r>
              <a:rPr lang="en-GB" sz="3600" b="1" dirty="0"/>
              <a:t>Space.</a:t>
            </a:r>
          </a:p>
          <a:p>
            <a:r>
              <a:rPr lang="en-GB" sz="3600" b="1" dirty="0"/>
              <a:t>StayFocusd (mobile version).</a:t>
            </a:r>
          </a:p>
        </p:txBody>
      </p:sp>
    </p:spTree>
    <p:extLst>
      <p:ext uri="{BB962C8B-B14F-4D97-AF65-F5344CB8AC3E}">
        <p14:creationId xmlns:p14="http://schemas.microsoft.com/office/powerpoint/2010/main" val="1442474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4. Sensory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A13-9C2D-A59B-7330-D1E4457B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Not just </a:t>
            </a:r>
          </a:p>
        </p:txBody>
      </p:sp>
      <p:pic>
        <p:nvPicPr>
          <p:cNvPr id="4" name="Picture 3" descr="A white headphones on a black background&#10;&#10;Description automatically generated">
            <a:extLst>
              <a:ext uri="{FF2B5EF4-FFF2-40B4-BE49-F238E27FC236}">
                <a16:creationId xmlns:a16="http://schemas.microsoft.com/office/drawing/2014/main" id="{604E01F0-2AAD-EB8F-DE6E-6B73BF7F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44" y="1170213"/>
            <a:ext cx="2068286" cy="20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1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AB71-2F17-C7E5-235E-3E1A038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5. Internal Distractions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4D456-A141-2862-F43A-83057FA17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2" y="1690688"/>
            <a:ext cx="3929743" cy="3929743"/>
          </a:xfrm>
          <a:prstGeom prst="rect">
            <a:avLst/>
          </a:prstGeom>
        </p:spPr>
      </p:pic>
      <p:pic>
        <p:nvPicPr>
          <p:cNvPr id="9" name="Picture 8" descr="A white line drawing of a person's head&#10;&#10;Description automatically generated">
            <a:extLst>
              <a:ext uri="{FF2B5EF4-FFF2-40B4-BE49-F238E27FC236}">
                <a16:creationId xmlns:a16="http://schemas.microsoft.com/office/drawing/2014/main" id="{A637BCB9-5452-C799-D6CC-9528C9C3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14" y="1829802"/>
            <a:ext cx="3725959" cy="3725959"/>
          </a:xfrm>
          <a:prstGeom prst="rect">
            <a:avLst/>
          </a:prstGeom>
        </p:spPr>
      </p:pic>
      <p:pic>
        <p:nvPicPr>
          <p:cNvPr id="11" name="Picture 10" descr="A white icon of a person sitting in a chair&#10;&#10;Description automatically generated">
            <a:extLst>
              <a:ext uri="{FF2B5EF4-FFF2-40B4-BE49-F238E27FC236}">
                <a16:creationId xmlns:a16="http://schemas.microsoft.com/office/drawing/2014/main" id="{C9006A9C-AA64-AC00-A492-83B7E11C8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971" y="1829802"/>
            <a:ext cx="3424201" cy="34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0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2F8300-860B-0343-BFE6-11BC6EDEBBF8}"/>
              </a:ext>
            </a:extLst>
          </p:cNvPr>
          <p:cNvSpPr txBox="1"/>
          <p:nvPr/>
        </p:nvSpPr>
        <p:spPr>
          <a:xfrm>
            <a:off x="720090" y="1843950"/>
            <a:ext cx="114719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ADHD 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/>
              </a:rPr>
              <a:t>has distractibility as a core trait for most.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Distractions can be internal or external.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 wandering could be the biggest distraction.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your physical and digital space to out barriers in place for distractions.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DD0810-701F-DDE8-B3D7-84A02243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+mn-lt"/>
              </a:rPr>
              <a:t>Week 4 Summary</a:t>
            </a:r>
            <a:endParaRPr lang="en-DE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743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DD0810-701F-DDE8-B3D7-84A02243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+mn-lt"/>
              </a:rPr>
              <a:t>Non-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compulsory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 “Homework”</a:t>
            </a:r>
            <a:endParaRPr lang="en-DE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C5B43-3EA3-24D8-E470-04763794401E}"/>
              </a:ext>
            </a:extLst>
          </p:cNvPr>
          <p:cNvSpPr txBox="1"/>
          <p:nvPr/>
        </p:nvSpPr>
        <p:spPr>
          <a:xfrm>
            <a:off x="838200" y="2141950"/>
            <a:ext cx="9895840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022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the things that distract you.</a:t>
            </a:r>
          </a:p>
          <a:p>
            <a:pPr marL="342900" marR="0" lvl="0" indent="-342900" algn="l" defTabSz="1022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 sz="18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Self-test: test your knowledge from Week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2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131F6F-3955-1264-9716-2CDA09AD1CD7}"/>
              </a:ext>
            </a:extLst>
          </p:cNvPr>
          <p:cNvSpPr txBox="1"/>
          <p:nvPr/>
        </p:nvSpPr>
        <p:spPr>
          <a:xfrm>
            <a:off x="5395879" y="319599"/>
            <a:ext cx="3951321" cy="71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Today…</a:t>
            </a:r>
            <a:endParaRPr lang="en-D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DA0661-B93F-0307-2C8E-FE4D550D5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33206"/>
              </p:ext>
            </p:extLst>
          </p:nvPr>
        </p:nvGraphicFramePr>
        <p:xfrm>
          <a:off x="0" y="0"/>
          <a:ext cx="12192001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008">
                  <a:extLst>
                    <a:ext uri="{9D8B030D-6E8A-4147-A177-3AD203B41FA5}">
                      <a16:colId xmlns:a16="http://schemas.microsoft.com/office/drawing/2014/main" val="2176380231"/>
                    </a:ext>
                  </a:extLst>
                </a:gridCol>
                <a:gridCol w="2998910">
                  <a:extLst>
                    <a:ext uri="{9D8B030D-6E8A-4147-A177-3AD203B41FA5}">
                      <a16:colId xmlns:a16="http://schemas.microsoft.com/office/drawing/2014/main" val="3115424016"/>
                    </a:ext>
                  </a:extLst>
                </a:gridCol>
                <a:gridCol w="7640083">
                  <a:extLst>
                    <a:ext uri="{9D8B030D-6E8A-4147-A177-3AD203B41FA5}">
                      <a16:colId xmlns:a16="http://schemas.microsoft.com/office/drawing/2014/main" val="4047530944"/>
                    </a:ext>
                  </a:extLst>
                </a:gridCol>
              </a:tblGrid>
              <a:tr h="3755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Time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Section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Content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478571"/>
                  </a:ext>
                </a:extLst>
              </a:tr>
              <a:tr h="9750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5 minutes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Introductions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Last week’s form response and discuss how the session will run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980965"/>
                  </a:ext>
                </a:extLst>
              </a:tr>
              <a:tr h="7033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30 minutes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Discussion 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Why are we easily distracted?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5709117"/>
                  </a:ext>
                </a:extLst>
              </a:tr>
              <a:tr h="8496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minutes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for a cuppa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6067678"/>
                  </a:ext>
                </a:extLst>
              </a:tr>
              <a:tr h="10837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 minutes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Discussion 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What are the challenges and impacts of  for distractibility?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56181"/>
                  </a:ext>
                </a:extLst>
              </a:tr>
              <a:tr h="11564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5 minutes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Break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to stretch our legs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6882581"/>
                  </a:ext>
                </a:extLst>
              </a:tr>
              <a:tr h="8948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35 minutes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Discussion 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Tactics managing distractions</a:t>
                      </a:r>
                    </a:p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with ADHD.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3785173"/>
                  </a:ext>
                </a:extLst>
              </a:tr>
              <a:tr h="8192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10 minutes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Summary and next steps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What will you do next?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60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477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DD0810-701F-DDE8-B3D7-84A02243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+mn-lt"/>
              </a:rPr>
              <a:t>Link 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to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Preparation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+mn-lt"/>
              </a:rPr>
              <a:t>for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 Week 5</a:t>
            </a:r>
            <a:endParaRPr lang="en-DE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14631-6E4E-1E30-CA4B-F6D8B6E9C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72" y="1426029"/>
            <a:ext cx="4811486" cy="4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6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DD0810-701F-DDE8-B3D7-84A02243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+mn-lt"/>
              </a:rPr>
              <a:t>Week 4 Self-Test</a:t>
            </a:r>
            <a:endParaRPr lang="en-DE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93E78-CBE8-CC0F-F537-DC20632F2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2" y="1458685"/>
            <a:ext cx="5399315" cy="5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5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E1E5-555C-612A-FBF8-DE53F280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Next Session (Week 5) November 27th, 2023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5CE15-FB66-67A7-5FFB-5307010B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9231"/>
            <a:ext cx="10515600" cy="2605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/>
              <a:t>Building Routines</a:t>
            </a:r>
          </a:p>
        </p:txBody>
      </p:sp>
    </p:spTree>
    <p:extLst>
      <p:ext uri="{BB962C8B-B14F-4D97-AF65-F5344CB8AC3E}">
        <p14:creationId xmlns:p14="http://schemas.microsoft.com/office/powerpoint/2010/main" val="1023423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E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467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7338-FFC7-8211-38E7-1E1E94C3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Learning Objectives</a:t>
            </a:r>
            <a:endParaRPr lang="en-DE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724B5-7572-EFD8-665D-E72475F87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65" y="1690688"/>
            <a:ext cx="1002644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sz="3600" b="1" dirty="0"/>
              <a:t>Upon completion of this session, learners will be able to:</a:t>
            </a:r>
          </a:p>
          <a:p>
            <a:endParaRPr lang="de-DE" sz="3600" b="1" dirty="0"/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Learn to recognize common distractions that individuals with ADHD often face in their daily lives.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Develop self-awareness about your own unique ADHD-related challenges and how distractions manifest for them personally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3600" b="1" dirty="0"/>
              <a:t>Identify and discuss strategies for managing distractions and time management with ADHD.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3824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3707-F21D-9BF5-FD10-76576C63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55" y="135304"/>
            <a:ext cx="10515600" cy="1120941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+mn-lt"/>
              </a:rPr>
              <a:t>Icebreaker</a:t>
            </a:r>
          </a:p>
        </p:txBody>
      </p:sp>
      <p:pic>
        <p:nvPicPr>
          <p:cNvPr id="5" name="Picture 4" descr="A collage of squirrels&#10;&#10;Description automatically generated">
            <a:extLst>
              <a:ext uri="{FF2B5EF4-FFF2-40B4-BE49-F238E27FC236}">
                <a16:creationId xmlns:a16="http://schemas.microsoft.com/office/drawing/2014/main" id="{E0D4FF35-6718-13A3-F579-896DFA5F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27760"/>
            <a:ext cx="573024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9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7338-FFC7-8211-38E7-1E1E94C3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from</a:t>
            </a:r>
            <a:r>
              <a:rPr lang="de-DE" sz="3600" b="1" dirty="0">
                <a:solidFill>
                  <a:schemeClr val="bg1"/>
                </a:solidFill>
                <a:latin typeface="+mn-lt"/>
              </a:rPr>
              <a:t> last week‘s poll - distractions</a:t>
            </a:r>
            <a:endParaRPr lang="en-DE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9F1CF-140F-23D6-7482-C7F64C9CD9F0}"/>
              </a:ext>
            </a:extLst>
          </p:cNvPr>
          <p:cNvSpPr txBox="1"/>
          <p:nvPr/>
        </p:nvSpPr>
        <p:spPr>
          <a:xfrm flipH="1">
            <a:off x="5694217" y="1491843"/>
            <a:ext cx="59089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chemeClr val="bg1"/>
                </a:solidFill>
              </a:rPr>
              <a:t>Phone</a:t>
            </a:r>
            <a:endParaRPr lang="en-GB" sz="138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EE3DD-5FBC-7839-DBDB-751F3B81C588}"/>
              </a:ext>
            </a:extLst>
          </p:cNvPr>
          <p:cNvSpPr txBox="1"/>
          <p:nvPr/>
        </p:nvSpPr>
        <p:spPr>
          <a:xfrm flipH="1">
            <a:off x="838198" y="4370438"/>
            <a:ext cx="7235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bg1"/>
                </a:solidFill>
              </a:rPr>
              <a:t>Other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44A3C-E7E3-C8D4-D9FF-63AD81B373DE}"/>
              </a:ext>
            </a:extLst>
          </p:cNvPr>
          <p:cNvSpPr txBox="1"/>
          <p:nvPr/>
        </p:nvSpPr>
        <p:spPr>
          <a:xfrm flipH="1">
            <a:off x="8170718" y="5073769"/>
            <a:ext cx="367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Sensory things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C30A2-959A-8C5A-29B5-5B09F0934197}"/>
              </a:ext>
            </a:extLst>
          </p:cNvPr>
          <p:cNvSpPr txBox="1"/>
          <p:nvPr/>
        </p:nvSpPr>
        <p:spPr>
          <a:xfrm flipH="1">
            <a:off x="1690254" y="1925195"/>
            <a:ext cx="367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Thoughts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1F08F-4A80-E9AA-6B9A-0F299E441134}"/>
              </a:ext>
            </a:extLst>
          </p:cNvPr>
          <p:cNvSpPr txBox="1"/>
          <p:nvPr/>
        </p:nvSpPr>
        <p:spPr>
          <a:xfrm flipH="1">
            <a:off x="5694217" y="3495902"/>
            <a:ext cx="3678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Clutter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113C2-1964-F5FB-41F3-8E12AB09A891}"/>
              </a:ext>
            </a:extLst>
          </p:cNvPr>
          <p:cNvSpPr txBox="1"/>
          <p:nvPr/>
        </p:nvSpPr>
        <p:spPr>
          <a:xfrm flipH="1">
            <a:off x="251110" y="3175365"/>
            <a:ext cx="5443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Notifications</a:t>
            </a:r>
          </a:p>
        </p:txBody>
      </p:sp>
    </p:spTree>
    <p:extLst>
      <p:ext uri="{BB962C8B-B14F-4D97-AF65-F5344CB8AC3E}">
        <p14:creationId xmlns:p14="http://schemas.microsoft.com/office/powerpoint/2010/main" val="323024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7338-FFC7-8211-38E7-1E1E94C3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from</a:t>
            </a:r>
            <a:r>
              <a:rPr lang="de-DE" b="1" dirty="0">
                <a:solidFill>
                  <a:schemeClr val="bg1"/>
                </a:solidFill>
                <a:latin typeface="+mn-lt"/>
              </a:rPr>
              <a:t> last week‘s poll - consqequences</a:t>
            </a:r>
            <a:endParaRPr lang="en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5391-853F-5061-AF4A-2C3636905FBC}"/>
              </a:ext>
            </a:extLst>
          </p:cNvPr>
          <p:cNvSpPr txBox="1"/>
          <p:nvPr/>
        </p:nvSpPr>
        <p:spPr>
          <a:xfrm flipH="1">
            <a:off x="1690250" y="1925195"/>
            <a:ext cx="9282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Takes longer to do stuff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484B9-FA9A-E75A-1E67-DC71B96E51E1}"/>
              </a:ext>
            </a:extLst>
          </p:cNvPr>
          <p:cNvSpPr txBox="1"/>
          <p:nvPr/>
        </p:nvSpPr>
        <p:spPr>
          <a:xfrm flipH="1">
            <a:off x="2257424" y="3686871"/>
            <a:ext cx="9194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chemeClr val="bg1"/>
                </a:solidFill>
              </a:rPr>
              <a:t>Lose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06FB6-71BD-5364-DC8F-9EA5AE71EB23}"/>
              </a:ext>
            </a:extLst>
          </p:cNvPr>
          <p:cNvSpPr txBox="1"/>
          <p:nvPr/>
        </p:nvSpPr>
        <p:spPr>
          <a:xfrm flipH="1">
            <a:off x="-1370736" y="3358404"/>
            <a:ext cx="725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Time wasted</a:t>
            </a:r>
          </a:p>
        </p:txBody>
      </p:sp>
    </p:spTree>
    <p:extLst>
      <p:ext uri="{BB962C8B-B14F-4D97-AF65-F5344CB8AC3E}">
        <p14:creationId xmlns:p14="http://schemas.microsoft.com/office/powerpoint/2010/main" val="941256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1004</Words>
  <Application>Microsoft Office PowerPoint</Application>
  <PresentationFormat>Widescreen</PresentationFormat>
  <Paragraphs>269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Montserrat</vt:lpstr>
      <vt:lpstr>Oxygen</vt:lpstr>
      <vt:lpstr>2_Office Theme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Learning Objectives</vt:lpstr>
      <vt:lpstr>Icebreaker</vt:lpstr>
      <vt:lpstr>Results from last week‘s poll - distractions</vt:lpstr>
      <vt:lpstr>Results from last week‘s poll - consqequences</vt:lpstr>
      <vt:lpstr> </vt:lpstr>
      <vt:lpstr>The Most common Distractions</vt:lpstr>
      <vt:lpstr>Write your answer in the chat…</vt:lpstr>
      <vt:lpstr>Write your answer in the chat…</vt:lpstr>
      <vt:lpstr>Write your answer in the chat…</vt:lpstr>
      <vt:lpstr> </vt:lpstr>
      <vt:lpstr> </vt:lpstr>
      <vt:lpstr>Dopamine</vt:lpstr>
      <vt:lpstr>Reward-Based Distractions</vt:lpstr>
      <vt:lpstr>External Distractions</vt:lpstr>
      <vt:lpstr>Sensory Stimulation</vt:lpstr>
      <vt:lpstr>Our brains lack an appropriate ‘filter’</vt:lpstr>
      <vt:lpstr> </vt:lpstr>
      <vt:lpstr>Internal Distractions</vt:lpstr>
      <vt:lpstr>Why?</vt:lpstr>
      <vt:lpstr>PowerPoint Presentation</vt:lpstr>
      <vt:lpstr>Write your answer in the chat…</vt:lpstr>
      <vt:lpstr>Impact of Distractibility</vt:lpstr>
      <vt:lpstr>Distractibility</vt:lpstr>
      <vt:lpstr>Distractions and Working Memory</vt:lpstr>
      <vt:lpstr>Distractions and Time Blindness</vt:lpstr>
      <vt:lpstr>Multi-tasking and Distractions</vt:lpstr>
      <vt:lpstr>Stress and Distractions</vt:lpstr>
      <vt:lpstr>Distractions and Procrastination</vt:lpstr>
      <vt:lpstr>PowerPoint Presentation</vt:lpstr>
      <vt:lpstr>Write your answer in the chat…</vt:lpstr>
      <vt:lpstr>Environment is EVERYTHING!</vt:lpstr>
      <vt:lpstr>Your Environment Matters…</vt:lpstr>
      <vt:lpstr>1. Workplace/workstation</vt:lpstr>
      <vt:lpstr>1. Workplace/workstation</vt:lpstr>
      <vt:lpstr>2. Colleagues.</vt:lpstr>
      <vt:lpstr>2. Colleagues – Office based</vt:lpstr>
      <vt:lpstr>2. Colleagues – electronic</vt:lpstr>
      <vt:lpstr>3. Digital</vt:lpstr>
      <vt:lpstr>3. Digital - Computers</vt:lpstr>
      <vt:lpstr>3. Digital - Phones</vt:lpstr>
      <vt:lpstr>4. Sensory</vt:lpstr>
      <vt:lpstr>5. Internal Distractions</vt:lpstr>
      <vt:lpstr>Week 4 Summary</vt:lpstr>
      <vt:lpstr>Non-compulsory “Homework”</vt:lpstr>
      <vt:lpstr>Link to Preparation for Week 5</vt:lpstr>
      <vt:lpstr>Week 4 Self-Test</vt:lpstr>
      <vt:lpstr>Next Session (Week 5) November 27th,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James Brown</cp:lastModifiedBy>
  <cp:revision>32</cp:revision>
  <dcterms:created xsi:type="dcterms:W3CDTF">2023-10-19T11:26:37Z</dcterms:created>
  <dcterms:modified xsi:type="dcterms:W3CDTF">2023-11-19T12:12:52Z</dcterms:modified>
</cp:coreProperties>
</file>